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9" r:id="rId5"/>
    <p:sldId id="258" r:id="rId6"/>
    <p:sldId id="263" r:id="rId7"/>
    <p:sldId id="260" r:id="rId8"/>
    <p:sldId id="261" r:id="rId9"/>
    <p:sldId id="262" r:id="rId10"/>
    <p:sldId id="265" r:id="rId11"/>
    <p:sldId id="266" r:id="rId12"/>
    <p:sldId id="282" r:id="rId13"/>
    <p:sldId id="267" r:id="rId15"/>
    <p:sldId id="294" r:id="rId16"/>
    <p:sldId id="268" r:id="rId17"/>
    <p:sldId id="295" r:id="rId18"/>
    <p:sldId id="264" r:id="rId19"/>
    <p:sldId id="269" r:id="rId20"/>
    <p:sldId id="281" r:id="rId21"/>
    <p:sldId id="270" r:id="rId22"/>
    <p:sldId id="271" r:id="rId23"/>
    <p:sldId id="296" r:id="rId24"/>
    <p:sldId id="283" r:id="rId25"/>
    <p:sldId id="306" r:id="rId26"/>
    <p:sldId id="284" r:id="rId27"/>
    <p:sldId id="307" r:id="rId28"/>
    <p:sldId id="274" r:id="rId29"/>
    <p:sldId id="31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æµè²æ ·å¼ 1 - å¼ºè°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200" b="1">
                <a:latin typeface="Arial" panose="02080604020202020204" charset="0"/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4.png"/><Relationship Id="rId7" Type="http://schemas.openxmlformats.org/officeDocument/2006/relationships/image" Target="../media/image33.png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1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31.png"/><Relationship Id="rId4" Type="http://schemas.openxmlformats.org/officeDocument/2006/relationships/image" Target="../media/image32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83" y="-130492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>
                <a:latin typeface="Arial" panose="02080604020202020204" charset="0"/>
              </a:rPr>
              <a:t>Celiac Disease Triggers</a:t>
            </a:r>
            <a:endParaRPr>
              <a:latin typeface="Arial" panose="0208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 panose="02080604020202020204" charset="0"/>
              </a:rPr>
              <a:t>Matthijs Knigge</a:t>
            </a:r>
            <a:endParaRPr>
              <a:latin typeface="Arial" panose="02080604020202020204" charset="0"/>
            </a:endParaRPr>
          </a:p>
        </p:txBody>
      </p:sp>
      <p:pic>
        <p:nvPicPr>
          <p:cNvPr id="12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-504825"/>
            <a:ext cx="8925703" cy="799935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 flipH="1">
            <a:off x="6009377" y="910266"/>
            <a:ext cx="12939" cy="40127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76650" y="39052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982" y="40957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67150" y="129540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57625" y="203835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1425" y="1724025"/>
            <a:ext cx="18299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6534" y="957328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1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733425"/>
            <a:ext cx="693773" cy="694164"/>
          </a:xfrm>
          <a:prstGeom prst="rect">
            <a:avLst/>
          </a:prstGeom>
        </p:spPr>
      </p:pic>
      <p:pic>
        <p:nvPicPr>
          <p:cNvPr id="23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1095375"/>
            <a:ext cx="372424" cy="378694"/>
          </a:xfrm>
          <a:prstGeom prst="rect">
            <a:avLst/>
          </a:prstGeom>
        </p:spPr>
      </p:pic>
      <p:pic>
        <p:nvPicPr>
          <p:cNvPr id="25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514475"/>
            <a:ext cx="693773" cy="694164"/>
          </a:xfrm>
          <a:prstGeom prst="rect">
            <a:avLst/>
          </a:prstGeom>
        </p:spPr>
      </p:pic>
      <p:pic>
        <p:nvPicPr>
          <p:cNvPr id="27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226" y="1936450"/>
            <a:ext cx="356559" cy="356559"/>
          </a:xfrm>
          <a:prstGeom prst="rect">
            <a:avLst/>
          </a:prstGeom>
        </p:spPr>
      </p:pic>
      <p:pic>
        <p:nvPicPr>
          <p:cNvPr id="29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9950" y="1905000"/>
            <a:ext cx="412750" cy="4350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26200" y="1692275"/>
            <a:ext cx="3920525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Clumping for proxy SNPs with PLINK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429375" y="2028825"/>
            <a:ext cx="3595777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46735" y="2208363"/>
            <a:ext cx="1690778" cy="451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69012" y="2671105"/>
            <a:ext cx="3114133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6982" y="2336800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Second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422187" y="2601374"/>
            <a:ext cx="3998342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5048" y="2284922"/>
            <a:ext cx="2598409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Wald-method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429375" y="3114675"/>
            <a:ext cx="4602191" cy="2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6031" y="2790825"/>
            <a:ext cx="481228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Inverse-Variance Weighted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429618" y="3652747"/>
            <a:ext cx="2991927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86525" y="3343275"/>
            <a:ext cx="292941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MR-egger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429789" y="4175725"/>
            <a:ext cx="2661248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34150" y="3850796"/>
            <a:ext cx="266295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Cochran's Q test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0" name="Picture 34" descr="rot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74307" y="5029200"/>
            <a:ext cx="513271" cy="521899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 flipV="1">
            <a:off x="6533958" y="5293743"/>
            <a:ext cx="3538266" cy="1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00799" y="4972050"/>
            <a:ext cx="3136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Bidirectional MR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6" name="Connector: Elbow 45"/>
          <p:cNvCxnSpPr/>
          <p:nvPr/>
        </p:nvCxnSpPr>
        <p:spPr>
          <a:xfrm>
            <a:off x="6581775" y="5400675"/>
            <a:ext cx="1697966" cy="52621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00925" y="5365632"/>
            <a:ext cx="2886794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Outcome becomes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Exposure becomes outcome</a:t>
            </a:r>
            <a:endParaRPr sz="1200" b="1">
              <a:latin typeface="Arial" panose="0208060402020202020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278547" y="5921854"/>
            <a:ext cx="1841738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872691" y="4451949"/>
            <a:ext cx="1690778" cy="655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71743" y="4429125"/>
            <a:ext cx="2711567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58533" y="4103838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Third core assumption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10" name="Picture 9" descr="bitbucket-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" y="6169660"/>
            <a:ext cx="548640" cy="54864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17550" y="6369685"/>
            <a:ext cx="7330440" cy="3048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1400" b="1">
                <a:latin typeface="Arial" panose="02080604020202020204" charset="0"/>
              </a:rPr>
              <a:t>https://bitbucket.org/MatthijsKnigge/mendelianrandomization.git</a:t>
            </a:r>
            <a:endParaRPr lang="en-US" sz="1400" b="1">
              <a:latin typeface="Arial" panose="02080604020202020204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130300"/>
            <a:ext cx="4874260" cy="75565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r>
              <a:rPr lang="x-none" altLang="en-US" b="1" dirty="0">
                <a:latin typeface="Arial" panose="02080604020202020204" charset="0"/>
              </a:rPr>
              <a:t>Before FDR correction</a:t>
            </a:r>
            <a:endParaRPr lang="x-none" altLang="en-US" b="1" dirty="0">
              <a:latin typeface="Arial" panose="02080604020202020204" charset="0"/>
            </a:endParaRPr>
          </a:p>
          <a:p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89940" y="1457960"/>
          <a:ext cx="10680700" cy="186372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62835"/>
                <a:gridCol w="2078990"/>
                <a:gridCol w="1962150"/>
                <a:gridCol w="2113280"/>
                <a:gridCol w="2163445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Category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2011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2010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2011, </a:t>
                      </a:r>
                      <a:r>
                        <a:rPr lang="x-none" altLang="en-US" sz="1200" b="1">
                          <a:solidFill>
                            <a:srgbClr val="FF0000"/>
                          </a:solidFill>
                          <a:latin typeface="Arial" panose="02080604020202020204" charset="0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2010, </a:t>
                      </a:r>
                      <a:r>
                        <a:rPr lang="x-none" altLang="en-US" sz="1200" b="1">
                          <a:solidFill>
                            <a:srgbClr val="FF0000"/>
                          </a:solidFill>
                          <a:latin typeface="Arial" panose="02080604020202020204" charset="0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94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Clinical Phenotype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 err="1">
                          <a:latin typeface="Arial" panose="02080604020202020204" charset="0"/>
                        </a:rPr>
                        <a:t>1388</a:t>
                      </a:r>
                      <a:endParaRPr lang="x-none" altLang="en-US" sz="12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889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1990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1982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Metabolites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 err="1">
                          <a:latin typeface="Arial" panose="02080604020202020204" charset="0"/>
                        </a:rPr>
                        <a:t>76</a:t>
                      </a:r>
                      <a:endParaRPr lang="x-none" altLang="en-US" sz="12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067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Proteins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3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3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3461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4992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65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45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28130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Methylation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3750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>
            <a:spLocks noGrp="1"/>
          </p:cNvSpPr>
          <p:nvPr/>
        </p:nvSpPr>
        <p:spPr>
          <a:xfrm>
            <a:off x="695325" y="3467100"/>
            <a:ext cx="4874260" cy="75565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x-none" altLang="en-US" b="1" dirty="0">
                <a:latin typeface="Arial" panose="02080604020202020204" charset="0"/>
              </a:rPr>
              <a:t>After FDR correction</a:t>
            </a:r>
            <a:endParaRPr lang="x-none" altLang="en-US" b="1" dirty="0">
              <a:latin typeface="Arial" panose="02080604020202020204" charset="0"/>
            </a:endParaRPr>
          </a:p>
          <a:p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graphicFrame>
        <p:nvGraphicFramePr>
          <p:cNvPr id="6" name="Table 10"/>
          <p:cNvGraphicFramePr>
            <a:graphicFrameLocks noGrp="1"/>
          </p:cNvGraphicFramePr>
          <p:nvPr/>
        </p:nvGraphicFramePr>
        <p:xfrm>
          <a:off x="789940" y="385762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362828"/>
                <a:gridCol w="2078990"/>
                <a:gridCol w="1962150"/>
                <a:gridCol w="2113280"/>
                <a:gridCol w="2163452"/>
              </a:tblGrid>
              <a:tr h="5181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Category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2011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Celiac 2010 ~ Exposure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2011, </a:t>
                      </a:r>
                      <a:r>
                        <a:rPr lang="x-none" altLang="en-US" sz="1200">
                          <a:solidFill>
                            <a:srgbClr val="FF0000"/>
                          </a:solidFill>
                          <a:latin typeface="Arial" panose="02080604020202020204" charset="0"/>
                          <a:sym typeface="+mn-ea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Exposure ~ Celiac 2010, </a:t>
                      </a:r>
                      <a:r>
                        <a:rPr lang="x-none" altLang="en-US" sz="1200">
                          <a:solidFill>
                            <a:srgbClr val="FF0000"/>
                          </a:solidFill>
                          <a:latin typeface="Arial" panose="02080604020202020204" charset="0"/>
                          <a:sym typeface="+mn-ea"/>
                        </a:rPr>
                        <a:t>*</a:t>
                      </a:r>
                      <a:endParaRPr lang="x-none" altLang="en-US" sz="1200" b="1">
                        <a:solidFill>
                          <a:srgbClr val="FF0000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Clinical Phenotype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 err="1">
                          <a:latin typeface="Arial" panose="02080604020202020204" charset="0"/>
                        </a:rPr>
                        <a:t>166</a:t>
                      </a:r>
                      <a:endParaRPr lang="x-none" altLang="en-US" sz="12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32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208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145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Metabolites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 err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Proteins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14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1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Methylation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>
                          <a:latin typeface="Arial" panose="02080604020202020204" charset="0"/>
                        </a:rPr>
                        <a:t>0</a:t>
                      </a:r>
                      <a:endParaRPr lang="x-none" altLang="en-US" sz="12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200" b="1" dirty="0">
                          <a:latin typeface="Arial" panose="02080604020202020204" charset="0"/>
                        </a:rPr>
                        <a:t>0</a:t>
                      </a:r>
                      <a:endParaRPr lang="x-none" altLang="en-US" sz="12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Content Placeholder 2"/>
          <p:cNvSpPr>
            <a:spLocks noGrp="1"/>
          </p:cNvSpPr>
          <p:nvPr/>
        </p:nvSpPr>
        <p:spPr>
          <a:xfrm>
            <a:off x="771525" y="6355715"/>
            <a:ext cx="4874260" cy="7556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x-none" altLang="en-US" sz="1200" b="1" dirty="0">
                <a:solidFill>
                  <a:srgbClr val="FF0000"/>
                </a:solidFill>
                <a:latin typeface="Arial" panose="02080604020202020204" charset="0"/>
              </a:rPr>
              <a:t>*</a:t>
            </a:r>
            <a:r>
              <a:rPr lang="x-none" altLang="en-US" sz="1200" b="1" dirty="0">
                <a:latin typeface="Arial" panose="02080604020202020204" charset="0"/>
              </a:rPr>
              <a:t> MRbase not analysed in reverse yet</a:t>
            </a:r>
            <a:endParaRPr lang="x-none" altLang="en-US" sz="1200" b="1" dirty="0">
              <a:latin typeface="Arial" panose="02080604020202020204" charset="0"/>
            </a:endParaRPr>
          </a:p>
          <a:p>
            <a:endParaRPr lang="x-none" altLang="en-US" sz="1000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altLang="en-US" sz="9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8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7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600" b="1" dirty="0">
              <a:latin typeface="Arial" panose="02080604020202020204" charset="0"/>
              <a:sym typeface="+mn-ea"/>
            </a:endParaRPr>
          </a:p>
          <a:p>
            <a:pPr lvl="1"/>
            <a:endParaRPr lang="x-none" altLang="en-US" sz="500" b="1" dirty="0">
              <a:latin typeface="Arial" panose="02080604020202020204" charset="0"/>
              <a:sym typeface="+mn-ea"/>
            </a:endParaRPr>
          </a:p>
          <a:p>
            <a:pPr lvl="0"/>
            <a:endParaRPr lang="x-none" altLang="en-US" sz="400" b="1" dirty="0">
              <a:latin typeface="Arial" panose="02080604020202020204" charset="0"/>
              <a:sym typeface="+mn-ea"/>
            </a:endParaRPr>
          </a:p>
          <a:p>
            <a:pPr marL="0" lvl="0" indent="0">
              <a:buNone/>
            </a:pPr>
            <a:endParaRPr lang="x-none" altLang="en-US" sz="400" b="1" dirty="0">
              <a:latin typeface="Arial" panose="020806040202020202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Forward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698881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altLang="en-US" b="1" dirty="0">
                <a:latin typeface="Arial" panose="02080604020202020204" charset="0"/>
              </a:rPr>
              <a:t>185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5"/>
                <a:gridCol w="1133472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1.589504e-24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7.291180e-01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 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2.052863e-20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7.348035e-01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8.241646e-12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6.301454e-01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1.149234e-10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7.566844e-02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1.791261e-10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7.408463e-01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3.435332e-10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7.110506e-08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9.457623e-10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9.280580e-01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2.839670e-09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7.039575e-06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4.735074e-09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3.384431e-01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7.208134e-09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9.521848e-01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Reverse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72269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209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3.575738e-66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5.761514e-07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8.414018e-60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3.193874e-01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2.033008e-51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4.996859e-01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Meta Analysis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7.136551e-50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6.925841e-01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2.826052e-45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8.576514e-01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5.173730e-38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9.888424e-01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8.730661e-36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2.770322e-01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3.094949e-34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5.491841e-01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1.727432e-33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5.923195e-01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3.381566e-31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9.790395e-01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6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Forward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83318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3</a:t>
            </a:r>
            <a:r>
              <a:rPr lang="x-none" altLang="en-US" b="1" dirty="0">
                <a:latin typeface="Arial" panose="02080604020202020204" charset="0"/>
              </a:rPr>
              <a:t>2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Diabetes Meta Analysis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4.859082e-22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1.487445e-01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4.249713e-20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9.059520e-02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</a:t>
                      </a: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(gene expression)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1.339638e-11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1.274314e-02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CMTM7 </a:t>
                      </a: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(gene expression)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4.408545e-08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8.447033e-01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4.226268e-06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8.078122e-01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42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3.518295e-05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2.062526e-01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3.768606e-05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9.328913e-01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1.210912e-04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7.857370e-01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1.678295e-04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8.598359e-01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1.951175e-04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3.587785e-01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r>
              <a:rPr lang="x-none" altLang="en-US" b="1">
                <a:latin typeface="Arial" panose="02080604020202020204" charset="0"/>
              </a:rPr>
              <a:t>, Reverse</a:t>
            </a:r>
            <a:endParaRPr lang="x-none" alt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804545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145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5.812490e-63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0.3689493413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4.181290e-51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2.466238e-42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0.0976389945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9.184329e-40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1.092300e-26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0.0004678592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2.466970e-23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2.754765e-20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1.102760e-17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0.0011727342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2.370714e-17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0.9673294238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3.222523e-16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0.6983328248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71600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45" y="181546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" y="184213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187515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685" y="1831340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528" y="-1308339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219075"/>
            <a:ext cx="9906000" cy="1476375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Overview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646111" y="18538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>
                <a:latin typeface="Arial" panose="02080604020202020204" charset="0"/>
              </a:rPr>
              <a:t>Project goal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Mendelian Randomization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Methods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Data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Pipeline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Preliminary results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Future steps</a:t>
            </a:r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" y="1831340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4" name="Picture 3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5" y="1939925"/>
            <a:ext cx="100584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Exposure, Forward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colitis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plateletcrit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IL18RAP expression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level of packed cell volume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sz="1800" b="1" dirty="0">
                <a:latin typeface="Arial" panose="02080604020202020204" charset="0"/>
                <a:sym typeface="+mn-ea"/>
              </a:rPr>
              <a:t>Exposure ~ </a:t>
            </a:r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., Reverse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crit</a:t>
                      </a: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thyroid problem (not cancer)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Seemingly a higher risk for Celiac Disease protects for higher levels in Platelet count, but this is driver by a subset of SNPs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Type 1 Diabetes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Type 1 Diabetes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levels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risk for Celiac Disease protects for lower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Lymphocyte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hypothyroidism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 risk for Celiac Disease protects for lower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Exposure, Forward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Diabetis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 </a:t>
                      </a: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IL18RAP expression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CMTM7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(gene expression)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Higher level of CMTM7 expression protects for Celiac Disease 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Inflammatory Bowel Disease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colitis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additive</a:t>
                      </a:r>
                      <a:endParaRPr lang="en-US" sz="14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mi additiv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Crohns disease</a:t>
                      </a:r>
                      <a:endParaRPr lang="en-US" sz="14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Crohns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Rheumatoid Arthrit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sz="1800" b="1" dirty="0">
                <a:latin typeface="Arial" panose="02080604020202020204" charset="0"/>
                <a:sym typeface="+mn-ea"/>
              </a:rPr>
              <a:t>Exposure ~ </a:t>
            </a:r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., Reverse</a:t>
            </a:r>
            <a:endParaRPr lang="x-none" sz="1800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K90 Intestinal malabsorption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Platelet crit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thyroid problem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Higher risk for Celiac Disease protects for lower levels in Platelet count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count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hypothyroidism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Disorders of thyroid gland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higher levels in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Eosinophill percentage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Celiac Disease protects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Other diseases of the digestive system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Celiac Disease protects for I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nflammatory Bowel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Future steps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Use PreventCD cohort to validate by predicting causal or protective factors identified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Pathway analysis on SNPs in significant hits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Network Mendelian Randomization</a:t>
            </a: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A</a:t>
            </a:r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cknowledgements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Serena Sanna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x-none" altLang="en-US" b="1" dirty="0">
                <a:latin typeface="Arial" panose="02080604020202020204" charset="0"/>
              </a:rPr>
              <a:t>Adriaan van der Graaf</a:t>
            </a:r>
            <a:endParaRPr lang="x-none" altLang="en-US" b="1" dirty="0">
              <a:latin typeface="Arial" panose="02080604020202020204" charset="0"/>
            </a:endParaRPr>
          </a:p>
          <a:p>
            <a:pPr marL="0" indent="0">
              <a:buNone/>
            </a:pP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5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" y="-1389968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Project Goal</a:t>
            </a:r>
            <a:endParaRPr b="1"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85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Arial" panose="02080604020202020204" charset="0"/>
              </a:rPr>
              <a:t>Inspect &gt; </a:t>
            </a:r>
            <a:r>
              <a:rPr lang="x-none" sz="2400" b="1">
                <a:latin typeface="Arial" panose="02080604020202020204" charset="0"/>
              </a:rPr>
              <a:t>2 million </a:t>
            </a:r>
            <a:r>
              <a:rPr lang="en-US" sz="2400" b="1">
                <a:latin typeface="Arial" panose="02080604020202020204" charset="0"/>
              </a:rPr>
              <a:t>clinical parameters </a:t>
            </a:r>
            <a:r>
              <a:rPr lang="x-none" altLang="en-US" sz="2400" b="1">
                <a:latin typeface="Arial" panose="02080604020202020204" charset="0"/>
              </a:rPr>
              <a:t>and molecular mechanisms </a:t>
            </a:r>
            <a:r>
              <a:rPr lang="en-US" sz="2400" b="1">
                <a:latin typeface="Arial" panose="02080604020202020204" charset="0"/>
              </a:rPr>
              <a:t>to;</a:t>
            </a:r>
            <a:endParaRPr 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Identification of factors that cause or protect against Celiac Disease</a:t>
            </a:r>
            <a:endParaRPr lang="x-none" alt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Quantify the impact of causal or protective factors</a:t>
            </a:r>
            <a:endParaRPr lang="x-none" alt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0" y="421640"/>
            <a:ext cx="4860925" cy="1400175"/>
          </a:xfrm>
        </p:spPr>
        <p:txBody>
          <a:bodyPr/>
          <a:lstStyle/>
          <a:p>
            <a:r>
              <a:rPr lang="en-US" sz="2800" b="1">
                <a:latin typeface="Arial" panose="02080604020202020204" charset="0"/>
              </a:rPr>
              <a:t>Mendelian Randomization (MR)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8" name="Picture 8" descr="Gregor_Mendel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547" y="1952625"/>
            <a:ext cx="5049267" cy="6851350"/>
          </a:xfrm>
          <a:prstGeom prst="rect">
            <a:avLst/>
          </a:prstGeom>
        </p:spPr>
      </p:pic>
      <p:pic>
        <p:nvPicPr>
          <p:cNvPr id="2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485900"/>
            <a:ext cx="479246" cy="479246"/>
          </a:xfrm>
          <a:prstGeom prst="rect">
            <a:avLst/>
          </a:prstGeom>
        </p:spPr>
      </p:pic>
      <p:sp>
        <p:nvSpPr>
          <p:cNvPr id="30" name="Title 1"/>
          <p:cNvSpPr txBox="1"/>
          <p:nvPr/>
        </p:nvSpPr>
        <p:spPr>
          <a:xfrm>
            <a:off x="554990" y="410210"/>
            <a:ext cx="5348605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latin typeface="Arial" panose="02080604020202020204" charset="0"/>
              </a:rPr>
              <a:t>Randomized Controlled Trials (RCT)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31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1485900"/>
            <a:ext cx="471294" cy="473286"/>
          </a:xfrm>
          <a:prstGeom prst="rect">
            <a:avLst/>
          </a:prstGeom>
        </p:spPr>
      </p:pic>
      <p:pic>
        <p:nvPicPr>
          <p:cNvPr id="4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47825"/>
            <a:ext cx="471294" cy="473286"/>
          </a:xfrm>
          <a:prstGeom prst="rect">
            <a:avLst/>
          </a:prstGeom>
        </p:spPr>
      </p:pic>
      <p:pic>
        <p:nvPicPr>
          <p:cNvPr id="4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724025"/>
            <a:ext cx="471294" cy="473286"/>
          </a:xfrm>
          <a:prstGeom prst="rect">
            <a:avLst/>
          </a:prstGeom>
        </p:spPr>
      </p:pic>
      <p:pic>
        <p:nvPicPr>
          <p:cNvPr id="5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619250"/>
            <a:ext cx="479246" cy="479246"/>
          </a:xfrm>
          <a:prstGeom prst="rect">
            <a:avLst/>
          </a:prstGeom>
        </p:spPr>
      </p:pic>
      <p:pic>
        <p:nvPicPr>
          <p:cNvPr id="51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724025"/>
            <a:ext cx="479246" cy="479246"/>
          </a:xfrm>
          <a:prstGeom prst="rect">
            <a:avLst/>
          </a:prstGeom>
        </p:spPr>
      </p:pic>
      <p:pic>
        <p:nvPicPr>
          <p:cNvPr id="52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24125" y="2333625"/>
            <a:ext cx="608163" cy="6081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3270" y="1647825"/>
            <a:ext cx="120482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55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933700"/>
            <a:ext cx="479246" cy="479246"/>
          </a:xfrm>
          <a:prstGeom prst="rect">
            <a:avLst/>
          </a:prstGeom>
        </p:spPr>
      </p:pic>
      <p:pic>
        <p:nvPicPr>
          <p:cNvPr id="56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076575"/>
            <a:ext cx="479246" cy="479246"/>
          </a:xfrm>
          <a:prstGeom prst="rect">
            <a:avLst/>
          </a:prstGeom>
        </p:spPr>
      </p:pic>
      <p:pic>
        <p:nvPicPr>
          <p:cNvPr id="57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33700"/>
            <a:ext cx="479246" cy="479246"/>
          </a:xfrm>
          <a:prstGeom prst="rect">
            <a:avLst/>
          </a:prstGeom>
        </p:spPr>
      </p:pic>
      <p:pic>
        <p:nvPicPr>
          <p:cNvPr id="5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33725"/>
            <a:ext cx="471294" cy="473286"/>
          </a:xfrm>
          <a:prstGeom prst="rect">
            <a:avLst/>
          </a:prstGeom>
        </p:spPr>
      </p:pic>
      <p:pic>
        <p:nvPicPr>
          <p:cNvPr id="5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3028950"/>
            <a:ext cx="471294" cy="473286"/>
          </a:xfrm>
          <a:prstGeom prst="rect">
            <a:avLst/>
          </a:prstGeom>
        </p:spPr>
      </p:pic>
      <p:pic>
        <p:nvPicPr>
          <p:cNvPr id="60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171825"/>
            <a:ext cx="471294" cy="47328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34485" y="3134360"/>
            <a:ext cx="123507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Control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275" y="3133725"/>
            <a:ext cx="953219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Case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5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2781300"/>
            <a:ext cx="306268" cy="299919"/>
          </a:xfrm>
          <a:prstGeom prst="rect">
            <a:avLst/>
          </a:prstGeom>
        </p:spPr>
      </p:pic>
      <p:pic>
        <p:nvPicPr>
          <p:cNvPr id="67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790825"/>
            <a:ext cx="306268" cy="299919"/>
          </a:xfrm>
          <a:prstGeom prst="rect">
            <a:avLst/>
          </a:prstGeom>
        </p:spPr>
      </p:pic>
      <p:pic>
        <p:nvPicPr>
          <p:cNvPr id="68" name="Picture 68" descr="clo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81525" y="2857500"/>
            <a:ext cx="276645" cy="285961"/>
          </a:xfrm>
          <a:prstGeom prst="rect">
            <a:avLst/>
          </a:prstGeom>
        </p:spPr>
      </p:pic>
      <p:pic>
        <p:nvPicPr>
          <p:cNvPr id="3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3800475"/>
            <a:ext cx="479978" cy="478886"/>
          </a:xfrm>
          <a:prstGeom prst="rect">
            <a:avLst/>
          </a:prstGeom>
        </p:spPr>
      </p:pic>
      <p:pic>
        <p:nvPicPr>
          <p:cNvPr id="2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9000" y="3800475"/>
            <a:ext cx="479978" cy="478886"/>
          </a:xfrm>
          <a:prstGeom prst="rect">
            <a:avLst/>
          </a:prstGeom>
        </p:spPr>
      </p:pic>
      <p:pic>
        <p:nvPicPr>
          <p:cNvPr id="28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38650"/>
            <a:ext cx="479246" cy="479246"/>
          </a:xfrm>
          <a:prstGeom prst="rect">
            <a:avLst/>
          </a:prstGeom>
        </p:spPr>
      </p:pic>
      <p:pic>
        <p:nvPicPr>
          <p:cNvPr id="29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581525"/>
            <a:ext cx="479246" cy="479246"/>
          </a:xfrm>
          <a:prstGeom prst="rect">
            <a:avLst/>
          </a:prstGeom>
        </p:spPr>
      </p:pic>
      <p:pic>
        <p:nvPicPr>
          <p:cNvPr id="32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638675"/>
            <a:ext cx="471294" cy="473286"/>
          </a:xfrm>
          <a:prstGeom prst="rect">
            <a:avLst/>
          </a:prstGeom>
        </p:spPr>
      </p:pic>
      <p:pic>
        <p:nvPicPr>
          <p:cNvPr id="33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448175"/>
            <a:ext cx="479246" cy="479246"/>
          </a:xfrm>
          <a:prstGeom prst="rect">
            <a:avLst/>
          </a:prstGeom>
        </p:spPr>
      </p:pic>
      <p:pic>
        <p:nvPicPr>
          <p:cNvPr id="34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543425"/>
            <a:ext cx="471294" cy="473286"/>
          </a:xfrm>
          <a:prstGeom prst="rect">
            <a:avLst/>
          </a:prstGeom>
        </p:spPr>
      </p:pic>
      <p:pic>
        <p:nvPicPr>
          <p:cNvPr id="35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4686300"/>
            <a:ext cx="471294" cy="473286"/>
          </a:xfrm>
          <a:prstGeom prst="rect">
            <a:avLst/>
          </a:prstGeom>
        </p:spPr>
      </p:pic>
      <p:pic>
        <p:nvPicPr>
          <p:cNvPr id="5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1675" y="4448175"/>
            <a:ext cx="276584" cy="284522"/>
          </a:xfrm>
          <a:prstGeom prst="rect">
            <a:avLst/>
          </a:prstGeom>
        </p:spPr>
      </p:pic>
      <p:pic>
        <p:nvPicPr>
          <p:cNvPr id="36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819525" y="4438650"/>
            <a:ext cx="276584" cy="2845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107815" y="1707515"/>
            <a:ext cx="391477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assignment of subjects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4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5295900"/>
            <a:ext cx="479978" cy="478886"/>
          </a:xfrm>
          <a:prstGeom prst="rect">
            <a:avLst/>
          </a:prstGeom>
        </p:spPr>
      </p:pic>
      <p:pic>
        <p:nvPicPr>
          <p:cNvPr id="45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7203" y="5295899"/>
            <a:ext cx="479978" cy="478886"/>
          </a:xfrm>
          <a:prstGeom prst="rect">
            <a:avLst/>
          </a:prstGeom>
        </p:spPr>
      </p:pic>
      <p:pic>
        <p:nvPicPr>
          <p:cNvPr id="1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472" y="5953125"/>
            <a:ext cx="672861" cy="672861"/>
          </a:xfrm>
          <a:prstGeom prst="rect">
            <a:avLst/>
          </a:prstGeom>
        </p:spPr>
      </p:pic>
      <p:pic>
        <p:nvPicPr>
          <p:cNvPr id="5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5953124"/>
            <a:ext cx="672861" cy="67286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348605" y="5898515"/>
            <a:ext cx="144081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">
            <a:off x="9189650" y="1708749"/>
            <a:ext cx="521710" cy="521710"/>
          </a:xfrm>
          <a:prstGeom prst="rect">
            <a:avLst/>
          </a:prstGeom>
        </p:spPr>
      </p:pic>
      <p:pic>
        <p:nvPicPr>
          <p:cNvPr id="46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260000">
            <a:off x="8982075" y="1581150"/>
            <a:ext cx="521710" cy="521710"/>
          </a:xfrm>
          <a:prstGeom prst="rect">
            <a:avLst/>
          </a:prstGeom>
        </p:spPr>
      </p:pic>
      <p:pic>
        <p:nvPicPr>
          <p:cNvPr id="47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0">
            <a:off x="8658225" y="1495425"/>
            <a:ext cx="521710" cy="521710"/>
          </a:xfrm>
          <a:prstGeom prst="rect">
            <a:avLst/>
          </a:prstGeom>
        </p:spPr>
      </p:pic>
      <p:pic>
        <p:nvPicPr>
          <p:cNvPr id="6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20000">
            <a:off x="8601075" y="1685925"/>
            <a:ext cx="521710" cy="52171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72393" y="1689519"/>
            <a:ext cx="1204823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9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33270" y="2275397"/>
            <a:ext cx="608163" cy="608163"/>
          </a:xfrm>
          <a:prstGeom prst="rect">
            <a:avLst/>
          </a:prstGeom>
        </p:spPr>
      </p:pic>
      <p:pic>
        <p:nvPicPr>
          <p:cNvPr id="9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8013761" y="2839708"/>
            <a:ext cx="644243" cy="644243"/>
          </a:xfrm>
          <a:prstGeom prst="rect">
            <a:avLst/>
          </a:prstGeom>
        </p:spPr>
      </p:pic>
      <p:pic>
        <p:nvPicPr>
          <p:cNvPr id="1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940000">
            <a:off x="9610725" y="2943225"/>
            <a:ext cx="704486" cy="704486"/>
          </a:xfrm>
          <a:prstGeom prst="rect">
            <a:avLst/>
          </a:prstGeom>
        </p:spPr>
      </p:pic>
      <p:pic>
        <p:nvPicPr>
          <p:cNvPr id="70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9915525" y="2809875"/>
            <a:ext cx="704486" cy="704486"/>
          </a:xfrm>
          <a:prstGeom prst="rect">
            <a:avLst/>
          </a:prstGeom>
        </p:spPr>
      </p:pic>
      <p:pic>
        <p:nvPicPr>
          <p:cNvPr id="7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660000">
            <a:off x="9410700" y="2581275"/>
            <a:ext cx="704486" cy="704486"/>
          </a:xfrm>
          <a:prstGeom prst="rect">
            <a:avLst/>
          </a:prstGeom>
        </p:spPr>
      </p:pic>
      <p:pic>
        <p:nvPicPr>
          <p:cNvPr id="72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00000">
            <a:off x="7896225" y="2943225"/>
            <a:ext cx="644243" cy="644243"/>
          </a:xfrm>
          <a:prstGeom prst="rect">
            <a:avLst/>
          </a:prstGeom>
        </p:spPr>
      </p:pic>
      <p:pic>
        <p:nvPicPr>
          <p:cNvPr id="73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920000">
            <a:off x="7838715" y="2762071"/>
            <a:ext cx="644243" cy="64424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53480" y="3086735"/>
            <a:ext cx="148272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458450" y="3115310"/>
            <a:ext cx="1493520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pic>
        <p:nvPicPr>
          <p:cNvPr id="7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77175" y="3781425"/>
            <a:ext cx="479978" cy="478886"/>
          </a:xfrm>
          <a:prstGeom prst="rect">
            <a:avLst/>
          </a:prstGeom>
        </p:spPr>
      </p:pic>
      <p:pic>
        <p:nvPicPr>
          <p:cNvPr id="78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53600" y="3762375"/>
            <a:ext cx="479978" cy="47888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14800" y="2266950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allocation of alleles</a:t>
            </a:r>
            <a:endParaRPr lang="en-US" b="1">
              <a:latin typeface="Arial" panose="0208060402020202020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2425" y="2314575"/>
            <a:ext cx="3610153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7650" y="4572000"/>
            <a:ext cx="507521" cy="507521"/>
          </a:xfrm>
          <a:prstGeom prst="rect">
            <a:avLst/>
          </a:prstGeom>
        </p:spPr>
      </p:pic>
      <p:pic>
        <p:nvPicPr>
          <p:cNvPr id="82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620000">
            <a:off x="7777613" y="4336751"/>
            <a:ext cx="507521" cy="507521"/>
          </a:xfrm>
          <a:prstGeom prst="rect">
            <a:avLst/>
          </a:prstGeom>
        </p:spPr>
      </p:pic>
      <p:pic>
        <p:nvPicPr>
          <p:cNvPr id="83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060000">
            <a:off x="8258175" y="4333875"/>
            <a:ext cx="507521" cy="507521"/>
          </a:xfrm>
          <a:prstGeom prst="rect">
            <a:avLst/>
          </a:prstGeom>
        </p:spPr>
      </p:pic>
      <p:pic>
        <p:nvPicPr>
          <p:cNvPr id="17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5950" y="4257675"/>
            <a:ext cx="622540" cy="622540"/>
          </a:xfrm>
          <a:prstGeom prst="rect">
            <a:avLst/>
          </a:prstGeom>
        </p:spPr>
      </p:pic>
      <p:pic>
        <p:nvPicPr>
          <p:cNvPr id="84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660000">
            <a:off x="9753600" y="4505325"/>
            <a:ext cx="622540" cy="622540"/>
          </a:xfrm>
          <a:prstGeom prst="rect">
            <a:avLst/>
          </a:prstGeom>
        </p:spPr>
      </p:pic>
      <p:pic>
        <p:nvPicPr>
          <p:cNvPr id="85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840000">
            <a:off x="10029825" y="4200525"/>
            <a:ext cx="622540" cy="622540"/>
          </a:xfrm>
          <a:prstGeom prst="rect">
            <a:avLst/>
          </a:prstGeom>
        </p:spPr>
      </p:pic>
      <p:pic>
        <p:nvPicPr>
          <p:cNvPr id="86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86700" y="5267325"/>
            <a:ext cx="479978" cy="478886"/>
          </a:xfrm>
          <a:prstGeom prst="rect">
            <a:avLst/>
          </a:prstGeom>
        </p:spPr>
      </p:pic>
      <p:pic>
        <p:nvPicPr>
          <p:cNvPr id="8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63125" y="5305425"/>
            <a:ext cx="479978" cy="478886"/>
          </a:xfrm>
          <a:prstGeom prst="rect">
            <a:avLst/>
          </a:prstGeom>
        </p:spPr>
      </p:pic>
      <p:pic>
        <p:nvPicPr>
          <p:cNvPr id="88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0975" y="5934075"/>
            <a:ext cx="672861" cy="672861"/>
          </a:xfrm>
          <a:prstGeom prst="rect">
            <a:avLst/>
          </a:prstGeom>
        </p:spPr>
      </p:pic>
      <p:pic>
        <p:nvPicPr>
          <p:cNvPr id="89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875" y="5924550"/>
            <a:ext cx="672861" cy="672861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>
            <a:off x="4747404" y="6283803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715953" y="4607584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095750" y="4257675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Target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14800" y="4593746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Protein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6816" y="-503207"/>
            <a:ext cx="8925703" cy="79993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38725" y="4011295"/>
            <a:ext cx="2731863" cy="365760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Confounders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46111" y="4688205"/>
            <a:ext cx="10863802" cy="2501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 panose="02080604020202020204" charset="0"/>
              </a:rPr>
              <a:t>Rules that need to be met before using a genetic variant in the MR framework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be associated with the exposure of interest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not be associated with confounders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may only affect the outcome through the exposure</a:t>
            </a:r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endParaRPr lang="en-US" b="1">
              <a:latin typeface="Arial" panose="0208060402020202020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333875" y="3192145"/>
            <a:ext cx="1220636" cy="75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181850" y="3211195"/>
            <a:ext cx="1115684" cy="724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/>
          <p:cNvCxnSpPr/>
          <p:nvPr/>
        </p:nvCxnSpPr>
        <p:spPr>
          <a:xfrm>
            <a:off x="1400175" y="2963545"/>
            <a:ext cx="1475113" cy="125945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12"/>
          <p:cNvSpPr txBox="1"/>
          <p:nvPr/>
        </p:nvSpPr>
        <p:spPr>
          <a:xfrm>
            <a:off x="6921500" y="2678430"/>
            <a:ext cx="3528127" cy="365760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Outcome phenotype </a:t>
            </a:r>
            <a:r>
              <a:rPr lang="x-none" altLang="en-US" b="1">
                <a:latin typeface="Arial" panose="02080604020202020204" charset="0"/>
              </a:rPr>
              <a:t>(Y)</a:t>
            </a:r>
            <a:endParaRPr lang="x-none" altLang="en-US" b="1" err="1">
              <a:latin typeface="Arial" panose="02080604020202020204" charset="0"/>
            </a:endParaRPr>
          </a:p>
        </p:txBody>
      </p:sp>
      <p:cxnSp>
        <p:nvCxnSpPr>
          <p:cNvPr id="29" name="Straight Arrow Connector 28"/>
          <p:cNvCxnSpPr>
            <a:endCxn id="36" idx="1"/>
          </p:cNvCxnSpPr>
          <p:nvPr/>
        </p:nvCxnSpPr>
        <p:spPr>
          <a:xfrm flipV="1">
            <a:off x="1398270" y="2842260"/>
            <a:ext cx="1088390" cy="76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014720" y="2840990"/>
            <a:ext cx="1066800" cy="12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10"/>
          <p:cNvSpPr txBox="1"/>
          <p:nvPr/>
        </p:nvSpPr>
        <p:spPr>
          <a:xfrm>
            <a:off x="52070" y="2659380"/>
            <a:ext cx="1371600" cy="365760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SNP </a:t>
            </a:r>
            <a:r>
              <a:rPr lang="x-none" altLang="en-US" b="1">
                <a:latin typeface="Arial" panose="02080604020202020204" charset="0"/>
              </a:rPr>
              <a:t>(G)</a:t>
            </a:r>
            <a:endParaRPr lang="x-none" altLang="en-US" b="1">
              <a:latin typeface="Arial" panose="0208060402020202020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486660" y="2659380"/>
            <a:ext cx="3528127" cy="365760"/>
          </a:xfrm>
          <a:prstGeom prst="rect">
            <a:avLst/>
          </a:prstGeom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Exposure phenotype </a:t>
            </a:r>
            <a:r>
              <a:rPr lang="x-none" altLang="en-US" b="1">
                <a:latin typeface="Arial" panose="02080604020202020204" charset="0"/>
              </a:rPr>
              <a:t>(X)</a:t>
            </a:r>
            <a:endParaRPr lang="x-none" altLang="en-US" b="1" err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42260" y="4211955"/>
            <a:ext cx="2639683" cy="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14" descr="clo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1285" y="4002405"/>
            <a:ext cx="364287" cy="371475"/>
          </a:xfrm>
          <a:prstGeom prst="rect">
            <a:avLst/>
          </a:prstGeom>
        </p:spPr>
      </p:pic>
      <p:cxnSp>
        <p:nvCxnSpPr>
          <p:cNvPr id="45" name="Connector: Curved 5"/>
          <p:cNvCxnSpPr/>
          <p:nvPr/>
        </p:nvCxnSpPr>
        <p:spPr>
          <a:xfrm flipV="1">
            <a:off x="1416050" y="1544320"/>
            <a:ext cx="1619885" cy="1152525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5"/>
          <p:cNvCxnSpPr/>
          <p:nvPr/>
        </p:nvCxnSpPr>
        <p:spPr>
          <a:xfrm>
            <a:off x="6490970" y="1544955"/>
            <a:ext cx="1808480" cy="1120140"/>
          </a:xfrm>
          <a:prstGeom prst="curvedConnector3">
            <a:avLst>
              <a:gd name="adj1" fmla="val 50035"/>
            </a:avLst>
          </a:prstGeom>
          <a:ln>
            <a:solidFill>
              <a:schemeClr val="tx1"/>
            </a:solidFill>
            <a:headEnd type="none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57525" y="1544320"/>
            <a:ext cx="3422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40" y="1341120"/>
            <a:ext cx="364287" cy="37147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  <p:pic>
        <p:nvPicPr>
          <p:cNvPr id="5" name="Picture 6" descr="dna_backgroun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2" y="-1389968"/>
            <a:ext cx="14403360" cy="81384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12" name="Picture 11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Methods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ph idx="1"/>
          </p:nvPr>
        </p:nvGraphicFramePr>
        <p:xfrm>
          <a:off x="646111" y="1212469"/>
          <a:ext cx="11058522" cy="457707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571750"/>
                <a:gridCol w="3248024"/>
                <a:gridCol w="2819399"/>
                <a:gridCol w="2419349"/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Two-Sample</a:t>
                      </a:r>
                      <a:r>
                        <a:rPr lang="x-none" altLang="en-US" sz="1300" b="1">
                          <a:latin typeface="Arial" panose="02080604020202020204" charset="0"/>
                        </a:rPr>
                        <a:t>s</a:t>
                      </a:r>
                      <a:r>
                        <a:rPr lang="en-US" sz="1300" b="1">
                          <a:latin typeface="Arial" panose="02080604020202020204" charset="0"/>
                        </a:rPr>
                        <a:t>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Estimate causal effect between different samples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No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genetic variants are uncorrelated (not in linkage disequilibrium)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Causal estimate between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955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Inverse-Variance Weighted method (IVW)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causal estimates provide independent evidence (no correlation)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MR-egger method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Can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be deployed when the core assumptions do not hold.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confounding (correlation between variants)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a causal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An estimate of the overall causal effect</a:t>
                      </a:r>
                      <a:endParaRPr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Needs 3 or more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Assumes genetic variants are uncorrelated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- Cannot distinguish between pleiotropy and a causal effect when genetic variants almost have equal estimates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MR-egger causal test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pleiotropic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Bidirectional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determine when genetic variant exhibits primary effect on the exposure, or the effect is secondary to the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difficulty in the presence of genetic variants that influence each other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 analysis in both directions, that ascertains direction of causal relationship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269978"/>
            <a:ext cx="263045" cy="266220"/>
          </a:xfrm>
          <a:prstGeom prst="rect">
            <a:avLst/>
          </a:prstGeom>
        </p:spPr>
      </p:pic>
      <p:pic>
        <p:nvPicPr>
          <p:cNvPr id="6" name="Picture 6" descr="done-ti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234059"/>
            <a:ext cx="321065" cy="321065"/>
          </a:xfrm>
          <a:prstGeom prst="rect">
            <a:avLst/>
          </a:prstGeom>
        </p:spPr>
      </p:pic>
      <p:pic>
        <p:nvPicPr>
          <p:cNvPr id="9" name="Picture 9" descr="left-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353550" y="1190903"/>
            <a:ext cx="363268" cy="363268"/>
          </a:xfrm>
          <a:prstGeom prst="rect">
            <a:avLst/>
          </a:prstGeom>
        </p:spPr>
      </p:pic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Data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77240" y="112204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73985"/>
                <a:gridCol w="4077335"/>
                <a:gridCol w="2522855"/>
                <a:gridCol w="1406525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Type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Amount of Phenotypes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Direction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Trynka</a:t>
                      </a:r>
                      <a:r>
                        <a:rPr lang="en-US" sz="1400" b="1">
                          <a:latin typeface="Arial" panose="02080604020202020204" charset="0"/>
                        </a:rPr>
                        <a:t> 2011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Outcome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Dubois 2010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dirty="0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Outcome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The NHGRI-EBI GWAS catalog 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Publicated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2893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Metabolite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GWAS on metabolites in whole blood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121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Proteins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protein levels whole blood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47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Gene Expression levels </a:t>
                      </a:r>
                      <a:r>
                        <a:rPr lang="x-none" altLang="en-US" sz="1400" b="1" dirty="0">
                          <a:latin typeface="Arial" panose="02080604020202020204" charset="0"/>
                        </a:rPr>
                        <a:t>(GTEX)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gene identifiers in 44 different tissues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280380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Methylation levels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methylation levels in whole blood across 5 time points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151566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additional downloaded 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1308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UK.BIOBANK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778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9744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pQTL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198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73430" y="6176645"/>
          <a:ext cx="10677525" cy="3816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766560"/>
                <a:gridCol w="3910965"/>
              </a:tblGrid>
              <a:tr h="38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Total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en-US" sz="1600" b="1">
                          <a:latin typeface="Arial" panose="02080604020202020204" charset="0"/>
                        </a:rPr>
                        <a:t>447037</a:t>
                      </a:r>
                      <a:endParaRPr lang="x-none" alt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Pipeline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pic>
        <p:nvPicPr>
          <p:cNvPr id="4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2" y="1994535"/>
            <a:ext cx="693773" cy="694164"/>
          </a:xfrm>
          <a:prstGeom prst="rect">
            <a:avLst/>
          </a:prstGeom>
        </p:spPr>
      </p:pic>
      <p:pic>
        <p:nvPicPr>
          <p:cNvPr id="8" name="Picture 9" descr="toa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32" y="1859682"/>
            <a:ext cx="356559" cy="356559"/>
          </a:xfrm>
          <a:prstGeom prst="rect">
            <a:avLst/>
          </a:prstGeom>
        </p:spPr>
      </p:pic>
      <p:pic>
        <p:nvPicPr>
          <p:cNvPr id="11" name="Picture 11" descr="clo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7887" y="1823085"/>
            <a:ext cx="412750" cy="435065"/>
          </a:xfrm>
          <a:prstGeom prst="rect">
            <a:avLst/>
          </a:prstGeom>
        </p:spPr>
      </p:pic>
      <p:pic>
        <p:nvPicPr>
          <p:cNvPr id="13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73" y="2089785"/>
            <a:ext cx="600974" cy="600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6656" y="181356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2886625" y="16135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err="1">
                          <a:latin typeface="Arial" panose="02080604020202020204" charset="0"/>
                        </a:rPr>
                        <a:t>effect_allele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rs61733845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0.03536714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0.04432255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2.465e-06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rs1320571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0.01882175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0.04265126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6.590e-01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....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8" y="4013835"/>
            <a:ext cx="693773" cy="694164"/>
          </a:xfrm>
          <a:prstGeom prst="rect">
            <a:avLst/>
          </a:prstGeom>
        </p:spPr>
      </p:pic>
      <p:pic>
        <p:nvPicPr>
          <p:cNvPr id="14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666" y="4185285"/>
            <a:ext cx="600974" cy="600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7130" y="381381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3" name="Picture 5" descr="he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92" y="3813810"/>
            <a:ext cx="484950" cy="494412"/>
          </a:xfrm>
          <a:prstGeom prst="rect">
            <a:avLst/>
          </a:prstGeom>
        </p:spPr>
      </p:pic>
      <p:graphicFrame>
        <p:nvGraphicFramePr>
          <p:cNvPr id="18" name="Table 16"/>
          <p:cNvGraphicFramePr>
            <a:graphicFrameLocks noGrp="1"/>
          </p:cNvGraphicFramePr>
          <p:nvPr/>
        </p:nvGraphicFramePr>
        <p:xfrm>
          <a:off x="2858045" y="36709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effect_allele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rs314253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-0.0201900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0.002646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2.471</a:t>
                      </a:r>
                      <a:r>
                        <a:rPr lang="x-none" alt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rs7775397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-0.0369352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0.004845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2.721e-14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….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35910" y="3175635"/>
            <a:ext cx="299466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Celiac 2011. Gosia Trynka et al</a:t>
            </a:r>
            <a:r>
              <a:rPr lang="x-none" altLang="en-US" sz="1200" b="1">
                <a:latin typeface="Arial" panose="02080604020202020204" charset="0"/>
              </a:rPr>
              <a:t>.</a:t>
            </a:r>
            <a:endParaRPr lang="x-none" altLang="en-US" sz="1200" b="1">
              <a:latin typeface="Arial" panose="0208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2901" y="5213985"/>
            <a:ext cx="8232057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HDL, LDL, Triglycerides. Willer CJ et al. Discovery and refinement of loci associated with lipid levels. Nat. Genet. 2013. doi:10.1038/ng.2797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170" y="6029325"/>
            <a:ext cx="7647186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 = Celiac Disease, Exposure = HDL, LDL, Triglycerides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endParaRPr lang="x-none" b="1">
              <a:latin typeface="Arial" panose="02080604020202020204" charset="0"/>
            </a:endParaRPr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38128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74638"/>
            <a:ext cx="9404723" cy="1400530"/>
          </a:xfrm>
        </p:spPr>
        <p:txBody>
          <a:bodyPr/>
          <a:lstStyle/>
          <a:p>
            <a:r>
              <a:rPr lang="en-US" sz="4400" b="1">
                <a:latin typeface="Arial" panose="02080604020202020204" charset="0"/>
              </a:rPr>
              <a:t>Pipeline</a:t>
            </a:r>
            <a:endParaRPr lang="en-US" sz="4400" b="1">
              <a:solidFill>
                <a:schemeClr val="tx1"/>
              </a:solidFill>
              <a:latin typeface="Arial" panose="0208060402020202020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00750" y="1428750"/>
            <a:ext cx="37382" cy="48034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609725"/>
            <a:ext cx="693773" cy="694164"/>
          </a:xfrm>
          <a:prstGeom prst="rect">
            <a:avLst/>
          </a:prstGeom>
        </p:spPr>
      </p:pic>
      <p:pic>
        <p:nvPicPr>
          <p:cNvPr id="15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1971675"/>
            <a:ext cx="372424" cy="3786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7665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898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871645" y="203889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6534" y="1723677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43650" y="2470750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42195" y="2165350"/>
            <a:ext cx="484651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Select genome-wide significance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343786" y="3038475"/>
            <a:ext cx="5414512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72224" y="3629025"/>
            <a:ext cx="4810663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6998" y="2731698"/>
            <a:ext cx="540822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Remove variants without Beta/Log odds on exposure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376" y="3321170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Query missing alleles by reference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8951" y="3621833"/>
            <a:ext cx="1870494" cy="1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57625" y="3294748"/>
            <a:ext cx="17212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1000 Genomes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3" name="Connector: Elbow 32"/>
          <p:cNvCxnSpPr/>
          <p:nvPr/>
        </p:nvCxnSpPr>
        <p:spPr>
          <a:xfrm flipV="1">
            <a:off x="1218841" y="2486383"/>
            <a:ext cx="4415285" cy="566468"/>
          </a:xfrm>
          <a:prstGeom prst="bentConnector3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95375" y="2716421"/>
            <a:ext cx="235345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First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826715" y="4488612"/>
            <a:ext cx="1856116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990975"/>
            <a:ext cx="693773" cy="694164"/>
          </a:xfrm>
          <a:prstGeom prst="rect">
            <a:avLst/>
          </a:prstGeom>
        </p:spPr>
      </p:pic>
      <p:pic>
        <p:nvPicPr>
          <p:cNvPr id="42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26" y="4423913"/>
            <a:ext cx="356559" cy="356559"/>
          </a:xfrm>
          <a:prstGeom prst="rect">
            <a:avLst/>
          </a:prstGeom>
        </p:spPr>
      </p:pic>
      <p:pic>
        <p:nvPicPr>
          <p:cNvPr id="40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4572" y="4387970"/>
            <a:ext cx="412750" cy="435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80646" y="4167188"/>
            <a:ext cx="182799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393791" y="4488612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41551" y="4182194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Find overlap between exposure and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394258" y="5063527"/>
            <a:ext cx="3840191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31786" y="4764298"/>
            <a:ext cx="368171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Harmonize Outcome </a:t>
            </a:r>
            <a:r>
              <a:rPr lang="x-none" altLang="en-US" sz="1200" b="1">
                <a:latin typeface="Arial" panose="02080604020202020204" charset="0"/>
              </a:rPr>
              <a:t>on </a:t>
            </a:r>
            <a:r>
              <a:rPr lang="en-US" sz="1200" b="1">
                <a:latin typeface="Arial" panose="02080604020202020204" charset="0"/>
                <a:sym typeface="+mn-ea"/>
              </a:rPr>
              <a:t>Exposure </a:t>
            </a:r>
            <a:endParaRPr lang="x-none" altLang="en-US" sz="1200" b="1">
              <a:latin typeface="Arial" panose="02080604020202020204" charset="0"/>
            </a:endParaRPr>
          </a:p>
        </p:txBody>
      </p:sp>
      <p:cxnSp>
        <p:nvCxnSpPr>
          <p:cNvPr id="49" name="Connector: Elbow 48"/>
          <p:cNvCxnSpPr/>
          <p:nvPr/>
        </p:nvCxnSpPr>
        <p:spPr>
          <a:xfrm>
            <a:off x="6476997" y="5181600"/>
            <a:ext cx="1741098" cy="792194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0422" y="5181599"/>
            <a:ext cx="3251200" cy="8229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Positive align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Align outcome on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Remove palindromic SNPs</a:t>
            </a:r>
            <a:endParaRPr lang="en-US" sz="1200" b="1">
              <a:latin typeface="Arial" panose="02080604020202020204" charset="0"/>
            </a:endParaRPr>
          </a:p>
          <a:p>
            <a:pPr algn="ctr"/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8096250" y="5975946"/>
            <a:ext cx="2107719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4674235" y="4597400"/>
            <a:ext cx="0" cy="9728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365375" y="5572760"/>
            <a:ext cx="23037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42"/>
          <p:cNvSpPr txBox="1"/>
          <p:nvPr/>
        </p:nvSpPr>
        <p:spPr>
          <a:xfrm>
            <a:off x="2417445" y="5269865"/>
            <a:ext cx="2218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sz="1200" b="1">
                <a:latin typeface="Arial" panose="02080604020202020204" charset="0"/>
              </a:rPr>
              <a:t>HLA region removed</a:t>
            </a:r>
            <a:endParaRPr lang="x-none" sz="1200" b="1">
              <a:latin typeface="Arial" panose="02080604020202020204" charset="0"/>
            </a:endParaRP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11325</Words>
  <Application>Kingsoft Office WPP</Application>
  <PresentationFormat>Widescreen</PresentationFormat>
  <Paragraphs>1164</Paragraphs>
  <Slides>27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Ion</vt:lpstr>
      <vt:lpstr>Celiac Disease Triggers</vt:lpstr>
      <vt:lpstr>Overview</vt:lpstr>
      <vt:lpstr>Project Goal</vt:lpstr>
      <vt:lpstr>Mendelian Randomization (MR)</vt:lpstr>
      <vt:lpstr>PowerPoint 演示文稿</vt:lpstr>
      <vt:lpstr>Methods</vt:lpstr>
      <vt:lpstr>Data</vt:lpstr>
      <vt:lpstr>Pipeline</vt:lpstr>
      <vt:lpstr>Pipeline</vt:lpstr>
      <vt:lpstr>PowerPoint 演示文稿</vt:lpstr>
      <vt:lpstr>Preliminary results</vt:lpstr>
      <vt:lpstr>Preliminary results, Forward</vt:lpstr>
      <vt:lpstr>Preliminary results, Reverse</vt:lpstr>
      <vt:lpstr>Preliminary results, Forward</vt:lpstr>
      <vt:lpstr>Preliminary results, Reverse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Preliminary results Bidirectional MR</vt:lpstr>
      <vt:lpstr>Conclusions </vt:lpstr>
      <vt:lpstr>Conclusions </vt:lpstr>
      <vt:lpstr>Conclusions </vt:lpstr>
      <vt:lpstr>Conclusions </vt:lpstr>
      <vt:lpstr>Future steps</vt:lpstr>
      <vt:lpstr>Acknowledgements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Celiac Disease Triggers</dc:title>
  <dc:creator/>
  <cp:lastModifiedBy>matthijsknigge</cp:lastModifiedBy>
  <cp:revision>36</cp:revision>
  <dcterms:created xsi:type="dcterms:W3CDTF">2018-01-16T21:52:30Z</dcterms:created>
  <dcterms:modified xsi:type="dcterms:W3CDTF">2018-01-16T21:52:30Z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1033-10.1.0.6115</vt:lpwstr>
  </property>
</Properties>
</file>